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Josefin Slab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Lato Black"/>
      <p:bold r:id="rId41"/>
      <p:boldItalic r:id="rId42"/>
    </p:embeddedFont>
    <p:embeddedFont>
      <p:font typeface="Outfit SemiBold"/>
      <p:regular r:id="rId43"/>
      <p:bold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Bebas Neue"/>
      <p:regular r:id="rId53"/>
    </p:embeddedFont>
    <p:embeddedFont>
      <p:font typeface="Outfit Light"/>
      <p:regular r:id="rId54"/>
      <p:bold r:id="rId55"/>
    </p:embeddedFont>
    <p:embeddedFont>
      <p:font typeface="Outfit"/>
      <p:regular r:id="rId56"/>
      <p:bold r:id="rId57"/>
    </p:embeddedFont>
    <p:embeddedFont>
      <p:font typeface="Encode Sans Semi Expanded ExtraBold"/>
      <p:bold r:id="rId58"/>
    </p:embeddedFont>
    <p:embeddedFont>
      <p:font typeface="Quattrocento Sans"/>
      <p:regular r:id="rId59"/>
      <p:bold r:id="rId60"/>
      <p:italic r:id="rId61"/>
      <p:boldItalic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font" Target="fonts/JosefinSlab-regular.fntdata"/><Relationship Id="rId28" Type="http://schemas.openxmlformats.org/officeDocument/2006/relationships/font" Target="fonts/JosefinSlab-bold.fntdata"/><Relationship Id="rId29" Type="http://schemas.openxmlformats.org/officeDocument/2006/relationships/font" Target="fonts/JosefinSlab-italic.fntdata"/><Relationship Id="rId30" Type="http://schemas.openxmlformats.org/officeDocument/2006/relationships/font" Target="fonts/JosefinSlab-boldItalic.fntdata"/><Relationship Id="rId31" Type="http://schemas.openxmlformats.org/officeDocument/2006/relationships/font" Target="fonts/ProximaNova-regular.fntdata"/><Relationship Id="rId32" Type="http://schemas.openxmlformats.org/officeDocument/2006/relationships/font" Target="fonts/ProximaNova-bold.fntdata"/><Relationship Id="rId33" Type="http://schemas.openxmlformats.org/officeDocument/2006/relationships/font" Target="fonts/ProximaNova-italic.fntdata"/><Relationship Id="rId34" Type="http://schemas.openxmlformats.org/officeDocument/2006/relationships/font" Target="fonts/ProximaNova-boldItalic.fntdata"/><Relationship Id="rId35" Type="http://schemas.openxmlformats.org/officeDocument/2006/relationships/font" Target="fonts/MavenPro-regular.fntdata"/><Relationship Id="rId36" Type="http://schemas.openxmlformats.org/officeDocument/2006/relationships/font" Target="fonts/MavenPro-bold.fntdata"/><Relationship Id="rId37" Type="http://schemas.openxmlformats.org/officeDocument/2006/relationships/font" Target="fonts/PoppinsLight-regular.fntdata"/><Relationship Id="rId38" Type="http://schemas.openxmlformats.org/officeDocument/2006/relationships/font" Target="fonts/PoppinsLight-bold.fntdata"/><Relationship Id="rId39" Type="http://schemas.openxmlformats.org/officeDocument/2006/relationships/font" Target="fonts/PoppinsLight-italic.fntdata"/><Relationship Id="rId40" Type="http://schemas.openxmlformats.org/officeDocument/2006/relationships/font" Target="fonts/PoppinsLight-boldItalic.fntdata"/><Relationship Id="rId41" Type="http://schemas.openxmlformats.org/officeDocument/2006/relationships/font" Target="fonts/LatoBlack-bold.fntdata"/><Relationship Id="rId42" Type="http://schemas.openxmlformats.org/officeDocument/2006/relationships/font" Target="fonts/LatoBlack-boldItalic.fntdata"/><Relationship Id="rId43" Type="http://schemas.openxmlformats.org/officeDocument/2006/relationships/font" Target="fonts/OutfitSemiBold-regular.fntdata"/><Relationship Id="rId44" Type="http://schemas.openxmlformats.org/officeDocument/2006/relationships/font" Target="fonts/OutfitSemiBold-bold.fntdata"/><Relationship Id="rId45" Type="http://schemas.openxmlformats.org/officeDocument/2006/relationships/font" Target="fonts/Roboto-regular.fntdata"/><Relationship Id="rId46" Type="http://schemas.openxmlformats.org/officeDocument/2006/relationships/font" Target="fonts/Roboto-bold.fntdata"/><Relationship Id="rId47" Type="http://schemas.openxmlformats.org/officeDocument/2006/relationships/font" Target="fonts/Roboto-italic.fntdata"/><Relationship Id="rId48" Type="http://schemas.openxmlformats.org/officeDocument/2006/relationships/font" Target="fonts/Roboto-boldItalic.fntdata"/><Relationship Id="rId49" Type="http://schemas.openxmlformats.org/officeDocument/2006/relationships/font" Target="fonts/Poppins-regular.fntdata"/><Relationship Id="rId50" Type="http://schemas.openxmlformats.org/officeDocument/2006/relationships/font" Target="fonts/Poppins-bold.fntdata"/><Relationship Id="rId51" Type="http://schemas.openxmlformats.org/officeDocument/2006/relationships/font" Target="fonts/Poppins-italic.fntdata"/><Relationship Id="rId52" Type="http://schemas.openxmlformats.org/officeDocument/2006/relationships/font" Target="fonts/Poppins-boldItalic.fntdata"/><Relationship Id="rId53" Type="http://schemas.openxmlformats.org/officeDocument/2006/relationships/font" Target="fonts/BebasNeue-regular.fntdata"/><Relationship Id="rId54" Type="http://schemas.openxmlformats.org/officeDocument/2006/relationships/font" Target="fonts/OutfitLight-regular.fntdata"/><Relationship Id="rId55" Type="http://schemas.openxmlformats.org/officeDocument/2006/relationships/font" Target="fonts/OutfitLight-bold.fntdata"/><Relationship Id="rId56" Type="http://schemas.openxmlformats.org/officeDocument/2006/relationships/font" Target="fonts/Outfit-regular.fntdata"/><Relationship Id="rId57" Type="http://schemas.openxmlformats.org/officeDocument/2006/relationships/font" Target="fonts/Outfit-bold.fntdata"/><Relationship Id="rId58" Type="http://schemas.openxmlformats.org/officeDocument/2006/relationships/font" Target="fonts/EncodeSansSemiExpandedExtraBold-bold.fntdata"/><Relationship Id="rId59" Type="http://schemas.openxmlformats.org/officeDocument/2006/relationships/font" Target="fonts/QuattrocentoSans-regular.fntdata"/><Relationship Id="rId60" Type="http://schemas.openxmlformats.org/officeDocument/2006/relationships/font" Target="fonts/QuattrocentoSans-bold.fntdata"/><Relationship Id="rId61" Type="http://schemas.openxmlformats.org/officeDocument/2006/relationships/font" Target="fonts/QuattrocentoSans-italic.fntdata"/><Relationship Id="rId62" Type="http://schemas.openxmlformats.org/officeDocument/2006/relationships/font" Target="fonts/QuattrocentoSans-boldItalic.fntdata"/><Relationship Id="rId63" Type="http://schemas.openxmlformats.org/officeDocument/2006/relationships/font" Target="fonts/Merriweather-regular.fntdata"/><Relationship Id="rId64" Type="http://schemas.openxmlformats.org/officeDocument/2006/relationships/font" Target="fonts/Merriweather-bold.fntdata"/><Relationship Id="rId65" Type="http://schemas.openxmlformats.org/officeDocument/2006/relationships/font" Target="fonts/Merriweather-italic.fntdata"/><Relationship Id="rId66" Type="http://schemas.openxmlformats.org/officeDocument/2006/relationships/font" Target="fonts/Merriweather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4cbd65858_0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244cbd65858_0_3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4cbd65858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4cbd65858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4cbd65858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44cbd65858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4cbd65858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244cbd65858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312305a3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312305a3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b83ef259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b83ef259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44cbd65858_0_1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244cbd65858_0_1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44cbd65858_0_10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244cbd65858_0_10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4cbd65858_0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244cbd65858_0_5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4b83ef259c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4b83ef259c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44cbd65858_0_1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44cbd65858_0_1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4cbd65858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4cbd65858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4cbd6585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4cbd6585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4cbd65858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44cbd65858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12305a37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2312305a37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41710bf1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241710bf1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4cbd65858_0_1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44cbd65858_0_1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4cbd65858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244cbd65858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4cbd65858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4cbd65858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86" name="Google Shape;86;p16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1" name="Google Shape;151;p19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19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Google Shape;154;p19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p19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3" name="Google Shape;183;p2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8" name="Google Shape;188;p28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4" name="Google Shape;194;p29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40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40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0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40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0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41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258" name="Google Shape;258;p41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41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" name="Google Shape;305;p41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41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7" name="Google Shape;317;p4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9" name="Google Shape;319;p4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1" name="Google Shape;321;p4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2" name="Google Shape;322;p4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3" name="Google Shape;323;p4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44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" name="Google Shape;326;p44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" name="Google Shape;327;p44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theme" Target="../theme/theme1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2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Relationship Id="rId9" Type="http://schemas.openxmlformats.org/officeDocument/2006/relationships/image" Target="../media/image16.png"/><Relationship Id="rId10" Type="http://schemas.openxmlformats.org/officeDocument/2006/relationships/image" Target="../media/image6.png"/><Relationship Id="rId11" Type="http://schemas.openxmlformats.org/officeDocument/2006/relationships/image" Target="../media/image27.png"/><Relationship Id="rId12" Type="http://schemas.openxmlformats.org/officeDocument/2006/relationships/image" Target="../media/image26.png"/><Relationship Id="rId13" Type="http://schemas.openxmlformats.org/officeDocument/2006/relationships/image" Target="../media/image5.jpg"/><Relationship Id="rId14" Type="http://schemas.openxmlformats.org/officeDocument/2006/relationships/image" Target="../media/image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2p-connect.github.io/specs/dist/g2p-mapper.html" TargetMode="External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5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32.png"/><Relationship Id="rId10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2P-Connect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6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Pusat Infrastruktur Awam Digital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Pemetaan Alamat Kewangan</a:t>
            </a:r>
            <a:r>
              <a:rPr i="0" lang="en-GB" sz="3300" u="none" cap="none" strike="noStrike">
                <a:solidFill>
                  <a:srgbClr val="FFFFFF"/>
                </a:solidFill>
                <a:highlight>
                  <a:srgbClr val="4C1130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untuk Pembayaran G2P</a:t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Blok Bangunan DPI dalam Fokus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rgbClr val="646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5"/>
          <p:cNvSpPr txBox="1"/>
          <p:nvPr>
            <p:ph type="title"/>
          </p:nvPr>
        </p:nvSpPr>
        <p:spPr>
          <a:xfrm>
            <a:off x="204300" y="2200750"/>
            <a:ext cx="52308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Untuk Kerajaan</a:t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8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8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Program &amp; Jabatan,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Sebuah Peta: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Mengelakkan penyelenggaraan maklumat kewangan sensitif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Mengelakkan pengumpulan maklumat kewangan semula untuk skim/program baru</a:t>
            </a:r>
            <a:r>
              <a:rPr b="1" lang="en-GB" sz="1600">
                <a:solidFill>
                  <a:srgbClr val="4C1130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Mengelakkan penciptaan akaun baru atau proses KYC yang baru, dan menggunakan akaun sedia ada penerima</a:t>
            </a:r>
            <a:r>
              <a:rPr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Mengurangkan pembatalan &amp; aduan: Pelanggan boleh menukar bank dalam satu sistem tanpa memperbaharui dengan setiap program</a:t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Menggalakkan kes-kes penggunaan baru seperti gaji, pencen, &amp; biasiswa menggunakan infrastruktur G2P yang sama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33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33" name="Google Shape;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899" y="1083547"/>
            <a:ext cx="2602426" cy="26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426" y="2647950"/>
            <a:ext cx="2391686" cy="2014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56"/>
          <p:cNvCxnSpPr/>
          <p:nvPr/>
        </p:nvCxnSpPr>
        <p:spPr>
          <a:xfrm>
            <a:off x="-9450" y="1233650"/>
            <a:ext cx="9162900" cy="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42" name="Google Shape;542;p56"/>
          <p:cNvSpPr/>
          <p:nvPr/>
        </p:nvSpPr>
        <p:spPr>
          <a:xfrm>
            <a:off x="4572000" y="3176277"/>
            <a:ext cx="2286000" cy="1967100"/>
          </a:xfrm>
          <a:prstGeom prst="rect">
            <a:avLst/>
          </a:prstGeom>
          <a:solidFill>
            <a:srgbClr val="EEFFDD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0" y="3176277"/>
            <a:ext cx="2286000" cy="1967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7091363" y="35766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Evolvabiliti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4805363" y="35004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+1 Perubahan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56"/>
          <p:cNvSpPr txBox="1"/>
          <p:nvPr/>
        </p:nvSpPr>
        <p:spPr>
          <a:xfrm>
            <a:off x="2519375" y="3500450"/>
            <a:ext cx="1891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Inklusif &amp;</a:t>
            </a:r>
            <a:endParaRPr sz="2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Pusat Pengguna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233362" y="3500438"/>
            <a:ext cx="16668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Privasi &amp; Keselamatan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2286000" y="1224799"/>
            <a:ext cx="2286000" cy="196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9" name="Google Shape;549;p56"/>
          <p:cNvSpPr txBox="1"/>
          <p:nvPr/>
        </p:nvSpPr>
        <p:spPr>
          <a:xfrm>
            <a:off x="2489198" y="2180675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Mana-mana bank, mana-mana dompet, mana-mana peranti, mana-mana program</a:t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2483250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Interoperabiliti</a:t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6858000" y="1224799"/>
            <a:ext cx="2286000" cy="1967100"/>
          </a:xfrm>
          <a:prstGeom prst="rect">
            <a:avLst/>
          </a:prstGeom>
          <a:solidFill>
            <a:srgbClr val="8CB2BA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2" name="Google Shape;552;p56"/>
          <p:cNvSpPr txBox="1"/>
          <p:nvPr/>
        </p:nvSpPr>
        <p:spPr>
          <a:xfrm>
            <a:off x="7059649" y="2180050"/>
            <a:ext cx="182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Program mengamalkan penggunaan Peta secara sukarela dan secara asinkron berdasarkan kesediaan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i="0" sz="5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553" name="Google Shape;553;p56"/>
          <p:cNvSpPr txBox="1"/>
          <p:nvPr/>
        </p:nvSpPr>
        <p:spPr>
          <a:xfrm>
            <a:off x="7059648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Asinkron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4" name="Google Shape;554;p56"/>
          <p:cNvSpPr txBox="1"/>
          <p:nvPr/>
        </p:nvSpPr>
        <p:spPr>
          <a:xfrm>
            <a:off x="4775188" y="2178163"/>
            <a:ext cx="166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Membenarkan bank &amp; Peta untuk membolehkan pelbagai antara muka untuk kemas kini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5" name="Google Shape;555;p56"/>
          <p:cNvSpPr txBox="1"/>
          <p:nvPr/>
        </p:nvSpPr>
        <p:spPr>
          <a:xfrm>
            <a:off x="4782963" y="16847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Inovasi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203188" y="2141488"/>
            <a:ext cx="1666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4 medan data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232901" y="1684750"/>
            <a:ext cx="18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Minimalisme</a:t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754950" y="152400"/>
            <a:ext cx="74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Prinsip Reka Bentuk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233350" y="449025"/>
            <a:ext cx="6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BC12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Prinsip Reka Bentuk: Peta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560" name="Google Shape;560;p56"/>
          <p:cNvCxnSpPr/>
          <p:nvPr/>
        </p:nvCxnSpPr>
        <p:spPr>
          <a:xfrm>
            <a:off x="232900" y="12336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56"/>
          <p:cNvSpPr txBox="1"/>
          <p:nvPr/>
        </p:nvSpPr>
        <p:spPr>
          <a:xfrm>
            <a:off x="7059650" y="4085050"/>
            <a:ext cx="18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Jenis akaun masa depan atau mod pengesahan yang dibenarkan</a:t>
            </a:r>
            <a:endParaRPr sz="10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i="1" lang="en-GB" sz="9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(Bank; dompet mudah alih, kripto, dll; pengesahan PIN, pengesahan wajah; pengesahan mudah alih, dll.)</a:t>
            </a:r>
            <a:endParaRPr b="0" i="1" sz="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233348" y="4252100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Maklumat kewangan sensitif diberikan kepada pangkalan data minimal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3" name="Google Shape;563;p56"/>
          <p:cNvSpPr txBox="1"/>
          <p:nvPr/>
        </p:nvSpPr>
        <p:spPr>
          <a:xfrm>
            <a:off x="2519348" y="4252100"/>
            <a:ext cx="19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Tersedia dalam talian/luar talian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Kemas kini maklumat secara fleksibel dan hanya sekali dengan bank atau terus dengan peta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4" name="Google Shape;564;p56"/>
          <p:cNvSpPr txBox="1"/>
          <p:nvPr/>
        </p:nvSpPr>
        <p:spPr>
          <a:xfrm>
            <a:off x="4805348" y="4023500"/>
            <a:ext cx="197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Buat perubahan minimal kepada program sedia ada (kumpul pengenalan daripada maklumat kewangan) daripada merombak keseluruhan proses mereka</a:t>
            </a:r>
            <a:r>
              <a:rPr i="1"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65" name="Google Shape;5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Sebuah Peta harus menawarkan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API yang sederhana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73" name="Google Shape;573;p57"/>
          <p:cNvSpPr/>
          <p:nvPr/>
        </p:nvSpPr>
        <p:spPr>
          <a:xfrm>
            <a:off x="7114450" y="293075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Selesaikan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4" name="Google Shape;574;p57"/>
          <p:cNvSpPr/>
          <p:nvPr/>
        </p:nvSpPr>
        <p:spPr>
          <a:xfrm>
            <a:off x="4503288" y="2975700"/>
            <a:ext cx="12633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Sambung/Putuskan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2234238" y="297570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 Semak Status</a:t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6" name="Google Shape;576;p57"/>
          <p:cNvSpPr txBox="1"/>
          <p:nvPr/>
        </p:nvSpPr>
        <p:spPr>
          <a:xfrm>
            <a:off x="4253750" y="3715250"/>
            <a:ext cx="173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“Sila tambah/buang alamat kewangan ini untuk nombor ID ini”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7" name="Google Shape;577;p57"/>
          <p:cNvSpPr txBox="1"/>
          <p:nvPr/>
        </p:nvSpPr>
        <p:spPr>
          <a:xfrm>
            <a:off x="2053050" y="3715250"/>
            <a:ext cx="183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“Adakah terdapat alamat kewangan/nombor akaun untuk nombor ID ini?”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6845675" y="3715250"/>
            <a:ext cx="207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“Apakah alamat kewangan/nombor akaun untuk nombor ID ini?”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79" name="Google Shape;579;p57"/>
          <p:cNvCxnSpPr>
            <a:stCxn id="580" idx="2"/>
            <a:endCxn id="575" idx="0"/>
          </p:cNvCxnSpPr>
          <p:nvPr/>
        </p:nvCxnSpPr>
        <p:spPr>
          <a:xfrm flipH="1">
            <a:off x="2826288" y="2097300"/>
            <a:ext cx="23088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57"/>
          <p:cNvCxnSpPr>
            <a:stCxn id="580" idx="2"/>
            <a:endCxn id="573" idx="0"/>
          </p:cNvCxnSpPr>
          <p:nvPr/>
        </p:nvCxnSpPr>
        <p:spPr>
          <a:xfrm>
            <a:off x="5134900" y="2097350"/>
            <a:ext cx="25716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57"/>
          <p:cNvCxnSpPr>
            <a:stCxn id="580" idx="2"/>
            <a:endCxn id="574" idx="0"/>
          </p:cNvCxnSpPr>
          <p:nvPr/>
        </p:nvCxnSpPr>
        <p:spPr>
          <a:xfrm>
            <a:off x="5134938" y="2097300"/>
            <a:ext cx="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83" name="Google Shape;583;p57"/>
          <p:cNvSpPr/>
          <p:nvPr/>
        </p:nvSpPr>
        <p:spPr>
          <a:xfrm>
            <a:off x="4268400" y="609589"/>
            <a:ext cx="1733100" cy="16545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 txBox="1"/>
          <p:nvPr/>
        </p:nvSpPr>
        <p:spPr>
          <a:xfrm>
            <a:off x="4378180" y="1222787"/>
            <a:ext cx="110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Kewangan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Alamat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Peta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85" name="Google Shape;5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/>
          <p:nvPr/>
        </p:nvSpPr>
        <p:spPr>
          <a:xfrm>
            <a:off x="815475" y="34112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Jabatan Kerajaan a</a:t>
            </a:r>
            <a:r>
              <a:rPr b="1"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Outfit"/>
                <a:ea typeface="Outfit"/>
                <a:cs typeface="Outfit"/>
                <a:sym typeface="Outfit"/>
              </a:rPr>
              <a:t>n Program</a:t>
            </a:r>
            <a:r>
              <a:rPr b="1"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3" name="Google Shape;593;p58"/>
          <p:cNvSpPr/>
          <p:nvPr/>
        </p:nvSpPr>
        <p:spPr>
          <a:xfrm>
            <a:off x="815475" y="1477088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Akaun Bank Jabatan Kerajaan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94" name="Google Shape;594;p58"/>
          <p:cNvCxnSpPr>
            <a:endCxn id="595" idx="1"/>
          </p:cNvCxnSpPr>
          <p:nvPr/>
        </p:nvCxnSpPr>
        <p:spPr>
          <a:xfrm flipH="1" rot="10800000">
            <a:off x="2096800" y="2713977"/>
            <a:ext cx="1212300" cy="103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</p:spPr>
      </p:cxnSp>
      <p:pic>
        <p:nvPicPr>
          <p:cNvPr id="596" name="Google Shape;5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50" y="2819375"/>
            <a:ext cx="801900" cy="5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8"/>
          <p:cNvSpPr/>
          <p:nvPr/>
        </p:nvSpPr>
        <p:spPr>
          <a:xfrm>
            <a:off x="3541875" y="1627100"/>
            <a:ext cx="982500" cy="364500"/>
          </a:xfrm>
          <a:prstGeom prst="flowChartAlternateProcess">
            <a:avLst/>
          </a:prstGeom>
          <a:solidFill>
            <a:srgbClr val="6464D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98" name="Google Shape;598;p58"/>
          <p:cNvCxnSpPr/>
          <p:nvPr/>
        </p:nvCxnSpPr>
        <p:spPr>
          <a:xfrm flipH="1" rot="10800000">
            <a:off x="4297900" y="3524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599" name="Google Shape;5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75" y="35357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8"/>
          <p:cNvSpPr txBox="1"/>
          <p:nvPr/>
        </p:nvSpPr>
        <p:spPr>
          <a:xfrm>
            <a:off x="4800750" y="35057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1" name="Google Shape;601;p58"/>
          <p:cNvCxnSpPr>
            <a:stCxn id="602" idx="1"/>
            <a:endCxn id="603" idx="3"/>
          </p:cNvCxnSpPr>
          <p:nvPr/>
        </p:nvCxnSpPr>
        <p:spPr>
          <a:xfrm rot="10800000">
            <a:off x="2092375" y="3753013"/>
            <a:ext cx="1522200" cy="39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4" name="Google Shape;6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625" y="38199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8"/>
          <p:cNvSpPr txBox="1"/>
          <p:nvPr/>
        </p:nvSpPr>
        <p:spPr>
          <a:xfrm>
            <a:off x="2711600" y="37899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6" name="Google Shape;606;p58"/>
          <p:cNvGrpSpPr/>
          <p:nvPr/>
        </p:nvGrpSpPr>
        <p:grpSpPr>
          <a:xfrm>
            <a:off x="4134327" y="1136213"/>
            <a:ext cx="857100" cy="439730"/>
            <a:chOff x="6589777" y="279488"/>
            <a:chExt cx="857100" cy="439730"/>
          </a:xfrm>
        </p:grpSpPr>
        <p:pic>
          <p:nvPicPr>
            <p:cNvPr id="607" name="Google Shape;60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58"/>
            <p:cNvSpPr txBox="1"/>
            <p:nvPr/>
          </p:nvSpPr>
          <p:spPr>
            <a:xfrm>
              <a:off x="6589777" y="279488"/>
              <a:ext cx="85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 Info 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(Resolve API)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09" name="Google Shape;609;p58"/>
          <p:cNvSpPr/>
          <p:nvPr/>
        </p:nvSpPr>
        <p:spPr>
          <a:xfrm>
            <a:off x="3426450" y="4103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Pembayaran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Tukar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0" name="Google Shape;610;p58"/>
          <p:cNvSpPr/>
          <p:nvPr/>
        </p:nvSpPr>
        <p:spPr>
          <a:xfrm>
            <a:off x="5834500" y="3411325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Penyimpan Nilai Penerima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Akaun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11" name="Google Shape;611;p58"/>
          <p:cNvCxnSpPr>
            <a:stCxn id="612" idx="3"/>
            <a:endCxn id="609" idx="1"/>
          </p:cNvCxnSpPr>
          <p:nvPr/>
        </p:nvCxnSpPr>
        <p:spPr>
          <a:xfrm flipH="1" rot="10800000">
            <a:off x="2092350" y="752000"/>
            <a:ext cx="1334100" cy="106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613" name="Google Shape;613;p58"/>
          <p:cNvSpPr/>
          <p:nvPr/>
        </p:nvSpPr>
        <p:spPr>
          <a:xfrm>
            <a:off x="3599700" y="1627100"/>
            <a:ext cx="8571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Peta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4" name="Google Shape;614;p58"/>
          <p:cNvGrpSpPr/>
          <p:nvPr/>
        </p:nvGrpSpPr>
        <p:grpSpPr>
          <a:xfrm>
            <a:off x="3309100" y="1913300"/>
            <a:ext cx="1411827" cy="900727"/>
            <a:chOff x="5756813" y="632688"/>
            <a:chExt cx="1411827" cy="900727"/>
          </a:xfrm>
        </p:grpSpPr>
        <p:sp>
          <p:nvSpPr>
            <p:cNvPr id="615" name="Google Shape;615;p58"/>
            <p:cNvSpPr/>
            <p:nvPr/>
          </p:nvSpPr>
          <p:spPr>
            <a:xfrm>
              <a:off x="5756813" y="632688"/>
              <a:ext cx="6111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Identifier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Number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6367855" y="632688"/>
              <a:ext cx="8007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Bank/Mobile Wallet a/c #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5756813" y="93287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2222222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6367940" y="93287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789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5756813" y="113309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33333333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6367940" y="113309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456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5756813" y="133331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4444444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6367940" y="133331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22" name="Google Shape;622;p58"/>
          <p:cNvCxnSpPr>
            <a:stCxn id="609" idx="3"/>
            <a:endCxn id="610" idx="0"/>
          </p:cNvCxnSpPr>
          <p:nvPr/>
        </p:nvCxnSpPr>
        <p:spPr>
          <a:xfrm>
            <a:off x="4703250" y="752000"/>
            <a:ext cx="1769700" cy="2659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2" name="Google Shape;60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4575" y="3258924"/>
            <a:ext cx="683425" cy="1775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58"/>
          <p:cNvCxnSpPr/>
          <p:nvPr/>
        </p:nvCxnSpPr>
        <p:spPr>
          <a:xfrm>
            <a:off x="3993679" y="1100140"/>
            <a:ext cx="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58"/>
          <p:cNvCxnSpPr/>
          <p:nvPr/>
        </p:nvCxnSpPr>
        <p:spPr>
          <a:xfrm rot="10800000">
            <a:off x="4064850" y="1094970"/>
            <a:ext cx="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5" name="Google Shape;62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9625" y="1414625"/>
            <a:ext cx="461700" cy="46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58"/>
          <p:cNvCxnSpPr>
            <a:stCxn id="602" idx="0"/>
          </p:cNvCxnSpPr>
          <p:nvPr/>
        </p:nvCxnSpPr>
        <p:spPr>
          <a:xfrm rot="-5400000">
            <a:off x="3770438" y="3072474"/>
            <a:ext cx="3723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27" name="Google Shape;62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2075" y="3708038"/>
            <a:ext cx="588375" cy="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2075" y="3102525"/>
            <a:ext cx="531000" cy="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200" y="3505775"/>
            <a:ext cx="811075" cy="8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443" y="3898874"/>
            <a:ext cx="422682" cy="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4000" y="71075"/>
            <a:ext cx="461700" cy="461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32" name="Google Shape;632;p58"/>
          <p:cNvCxnSpPr/>
          <p:nvPr/>
        </p:nvCxnSpPr>
        <p:spPr>
          <a:xfrm rot="10800000">
            <a:off x="4717627" y="2490957"/>
            <a:ext cx="1572300" cy="92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633" name="Google Shape;633;p58"/>
          <p:cNvCxnSpPr/>
          <p:nvPr/>
        </p:nvCxnSpPr>
        <p:spPr>
          <a:xfrm flipH="1" rot="10800000">
            <a:off x="4297900" y="3905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634" name="Google Shape;634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00" y="1476012"/>
            <a:ext cx="588375" cy="58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58"/>
          <p:cNvCxnSpPr>
            <a:stCxn id="603" idx="0"/>
            <a:endCxn id="612" idx="2"/>
          </p:cNvCxnSpPr>
          <p:nvPr/>
        </p:nvCxnSpPr>
        <p:spPr>
          <a:xfrm rot="10800000">
            <a:off x="1453875" y="2160500"/>
            <a:ext cx="0" cy="12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36" name="Google Shape;636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1125" y="2497201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8"/>
          <p:cNvSpPr txBox="1"/>
          <p:nvPr/>
        </p:nvSpPr>
        <p:spPr>
          <a:xfrm>
            <a:off x="1141125" y="2485663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dan Jumlah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35825" y="996976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/>
        </p:nvSpPr>
        <p:spPr>
          <a:xfrm>
            <a:off x="2435825" y="98543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dan Jumlah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6663175" y="0"/>
            <a:ext cx="24951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/>
        </p:nvSpPr>
        <p:spPr>
          <a:xfrm>
            <a:off x="2341950" y="2761213"/>
            <a:ext cx="80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Sahkan pautan ID dengan akaun</a:t>
            </a: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(API Status)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2" name="Google Shape;642;p58"/>
          <p:cNvGrpSpPr/>
          <p:nvPr/>
        </p:nvGrpSpPr>
        <p:grpSpPr>
          <a:xfrm>
            <a:off x="4724550" y="3716125"/>
            <a:ext cx="224100" cy="292500"/>
            <a:chOff x="4815175" y="4243325"/>
            <a:chExt cx="224100" cy="292500"/>
          </a:xfrm>
        </p:grpSpPr>
        <p:sp>
          <p:nvSpPr>
            <p:cNvPr id="643" name="Google Shape;64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5" name="Google Shape;645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46" name="Google Shape;646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8" name="Google Shape;648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49" name="Google Shape;649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" name="Google Shape;651;p58"/>
          <p:cNvGrpSpPr/>
          <p:nvPr/>
        </p:nvGrpSpPr>
        <p:grpSpPr>
          <a:xfrm>
            <a:off x="2661325" y="4024350"/>
            <a:ext cx="224100" cy="292500"/>
            <a:chOff x="4815175" y="4243325"/>
            <a:chExt cx="224100" cy="292500"/>
          </a:xfrm>
        </p:grpSpPr>
        <p:sp>
          <p:nvSpPr>
            <p:cNvPr id="652" name="Google Shape;652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4" name="Google Shape;654;p58"/>
          <p:cNvGrpSpPr/>
          <p:nvPr/>
        </p:nvGrpSpPr>
        <p:grpSpPr>
          <a:xfrm>
            <a:off x="2285875" y="3221775"/>
            <a:ext cx="224100" cy="292500"/>
            <a:chOff x="4815175" y="4243325"/>
            <a:chExt cx="224100" cy="292500"/>
          </a:xfrm>
        </p:grpSpPr>
        <p:sp>
          <p:nvSpPr>
            <p:cNvPr id="655" name="Google Shape;655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7" name="Google Shape;657;p58"/>
          <p:cNvGrpSpPr/>
          <p:nvPr/>
        </p:nvGrpSpPr>
        <p:grpSpPr>
          <a:xfrm>
            <a:off x="1051725" y="2953513"/>
            <a:ext cx="224100" cy="292500"/>
            <a:chOff x="4815175" y="4243325"/>
            <a:chExt cx="224100" cy="292500"/>
          </a:xfrm>
        </p:grpSpPr>
        <p:sp>
          <p:nvSpPr>
            <p:cNvPr id="658" name="Google Shape;658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0" name="Google Shape;660;p58"/>
          <p:cNvGrpSpPr/>
          <p:nvPr/>
        </p:nvGrpSpPr>
        <p:grpSpPr>
          <a:xfrm>
            <a:off x="2348550" y="1412900"/>
            <a:ext cx="224100" cy="292500"/>
            <a:chOff x="4815175" y="4243325"/>
            <a:chExt cx="224100" cy="292500"/>
          </a:xfrm>
        </p:grpSpPr>
        <p:sp>
          <p:nvSpPr>
            <p:cNvPr id="661" name="Google Shape;661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3" name="Google Shape;663;p58"/>
          <p:cNvGrpSpPr/>
          <p:nvPr/>
        </p:nvGrpSpPr>
        <p:grpSpPr>
          <a:xfrm>
            <a:off x="4064850" y="1412900"/>
            <a:ext cx="224100" cy="292500"/>
            <a:chOff x="4815175" y="4243325"/>
            <a:chExt cx="224100" cy="292500"/>
          </a:xfrm>
        </p:grpSpPr>
        <p:sp>
          <p:nvSpPr>
            <p:cNvPr id="664" name="Google Shape;664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6" name="Google Shape;666;p58"/>
          <p:cNvGrpSpPr/>
          <p:nvPr/>
        </p:nvGrpSpPr>
        <p:grpSpPr>
          <a:xfrm>
            <a:off x="6051350" y="1336700"/>
            <a:ext cx="224100" cy="292500"/>
            <a:chOff x="4815175" y="4243325"/>
            <a:chExt cx="224100" cy="292500"/>
          </a:xfrm>
        </p:grpSpPr>
        <p:sp>
          <p:nvSpPr>
            <p:cNvPr id="667" name="Google Shape;667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9" name="Google Shape;669;p58"/>
          <p:cNvGrpSpPr/>
          <p:nvPr/>
        </p:nvGrpSpPr>
        <p:grpSpPr>
          <a:xfrm>
            <a:off x="5260050" y="3843175"/>
            <a:ext cx="224100" cy="292500"/>
            <a:chOff x="4815175" y="4243325"/>
            <a:chExt cx="224100" cy="292500"/>
          </a:xfrm>
        </p:grpSpPr>
        <p:sp>
          <p:nvSpPr>
            <p:cNvPr id="670" name="Google Shape;67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2" name="Google Shape;672;p58"/>
          <p:cNvSpPr txBox="1"/>
          <p:nvPr/>
        </p:nvSpPr>
        <p:spPr>
          <a:xfrm>
            <a:off x="5331750" y="4771200"/>
            <a:ext cx="375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Outfit"/>
                <a:ea typeface="Outfit"/>
                <a:cs typeface="Outfit"/>
                <a:sym typeface="Outfit"/>
              </a:rPr>
              <a:t>*Nota: Menggunakan piawaian terbuka tambahan untuk tunai-masuk-tunai-keluar boleh membolehkan penerima mengeluarkan wang tunai menggunakan mana-mana ejen/apa-apa peranti mikro-ATM</a:t>
            </a:r>
            <a:r>
              <a:rPr b="1" lang="en-GB" sz="800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800">
                <a:latin typeface="Outfit"/>
                <a:ea typeface="Outfit"/>
                <a:cs typeface="Outfit"/>
                <a:sym typeface="Outfit"/>
              </a:rPr>
              <a:t/>
            </a:r>
            <a:endParaRPr sz="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73" name="Google Shape;673;p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5" name="Google Shape;6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125" y="2755000"/>
            <a:ext cx="683425" cy="390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p58"/>
          <p:cNvGrpSpPr/>
          <p:nvPr/>
        </p:nvGrpSpPr>
        <p:grpSpPr>
          <a:xfrm>
            <a:off x="4076438" y="2825387"/>
            <a:ext cx="751200" cy="554100"/>
            <a:chOff x="6591463" y="247137"/>
            <a:chExt cx="751200" cy="554100"/>
          </a:xfrm>
        </p:grpSpPr>
        <p:pic>
          <p:nvPicPr>
            <p:cNvPr id="677" name="Google Shape;6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58"/>
            <p:cNvSpPr txBox="1"/>
            <p:nvPr/>
          </p:nvSpPr>
          <p:spPr>
            <a:xfrm>
              <a:off x="6591463" y="247137"/>
              <a:ext cx="751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Preference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Link API</a:t>
              </a:r>
              <a:endParaRPr i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9" name="Google Shape;679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80" name="Google Shape;68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83" name="Google Shape;68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5" name="Google Shape;685;p58"/>
          <p:cNvSpPr txBox="1"/>
          <p:nvPr/>
        </p:nvSpPr>
        <p:spPr>
          <a:xfrm>
            <a:off x="5143225" y="2674100"/>
            <a:ext cx="7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Akaun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Keutamaan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Pautan API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58"/>
          <p:cNvSpPr txBox="1"/>
          <p:nvPr/>
        </p:nvSpPr>
        <p:spPr>
          <a:xfrm>
            <a:off x="6815575" y="376175"/>
            <a:ext cx="2400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Pemetaan Alamat Kewangan Dalam Amalan</a:t>
            </a:r>
            <a:r>
              <a:rPr b="1" lang="en-GB" sz="26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7" name="Google Shape;687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/>
          <p:nvPr/>
        </p:nvSpPr>
        <p:spPr>
          <a:xfrm>
            <a:off x="8450" y="270700"/>
            <a:ext cx="3527700" cy="175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3" name="Google Shape;693;p59"/>
          <p:cNvCxnSpPr/>
          <p:nvPr/>
        </p:nvCxnSpPr>
        <p:spPr>
          <a:xfrm rot="10800000">
            <a:off x="6254475" y="20081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4" name="Google Shape;6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125" y="2389675"/>
            <a:ext cx="930300" cy="40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59"/>
          <p:cNvCxnSpPr>
            <a:stCxn id="696" idx="1"/>
          </p:cNvCxnSpPr>
          <p:nvPr/>
        </p:nvCxnSpPr>
        <p:spPr>
          <a:xfrm rot="10800000">
            <a:off x="3357950" y="4101013"/>
            <a:ext cx="25638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350" y="3902700"/>
            <a:ext cx="86295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9"/>
          <p:cNvSpPr txBox="1"/>
          <p:nvPr/>
        </p:nvSpPr>
        <p:spPr>
          <a:xfrm>
            <a:off x="5713125" y="234635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Butiran Kelayakan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699" name="Google Shape;699;p59"/>
          <p:cNvGrpSpPr/>
          <p:nvPr/>
        </p:nvGrpSpPr>
        <p:grpSpPr>
          <a:xfrm>
            <a:off x="4232446" y="1141099"/>
            <a:ext cx="1091294" cy="831194"/>
            <a:chOff x="5768200" y="863030"/>
            <a:chExt cx="2411700" cy="2440381"/>
          </a:xfrm>
        </p:grpSpPr>
        <p:sp>
          <p:nvSpPr>
            <p:cNvPr id="700" name="Google Shape;700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6" name="Google Shape;6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750" y="32130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/>
          <p:nvPr/>
        </p:nvSpPr>
        <p:spPr>
          <a:xfrm>
            <a:off x="4215900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 Kerajaan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5671413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 Kerajaan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7126938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 Kerajaan n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05" name="Google Shape;705;p59"/>
          <p:cNvGrpSpPr/>
          <p:nvPr/>
        </p:nvGrpSpPr>
        <p:grpSpPr>
          <a:xfrm>
            <a:off x="5680248" y="1141099"/>
            <a:ext cx="1091294" cy="831194"/>
            <a:chOff x="5768200" y="863030"/>
            <a:chExt cx="2411700" cy="2440381"/>
          </a:xfrm>
        </p:grpSpPr>
        <p:sp>
          <p:nvSpPr>
            <p:cNvPr id="706" name="Google Shape;706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59"/>
          <p:cNvGrpSpPr/>
          <p:nvPr/>
        </p:nvGrpSpPr>
        <p:grpSpPr>
          <a:xfrm>
            <a:off x="7204251" y="1141099"/>
            <a:ext cx="1091294" cy="831194"/>
            <a:chOff x="5768200" y="863030"/>
            <a:chExt cx="2411700" cy="2440381"/>
          </a:xfrm>
        </p:grpSpPr>
        <p:sp>
          <p:nvSpPr>
            <p:cNvPr id="709" name="Google Shape;709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1" name="Google Shape;711;p59"/>
          <p:cNvCxnSpPr>
            <a:stCxn id="712" idx="3"/>
            <a:endCxn id="696" idx="1"/>
          </p:cNvCxnSpPr>
          <p:nvPr/>
        </p:nvCxnSpPr>
        <p:spPr>
          <a:xfrm flipH="1" rot="-5400000">
            <a:off x="4322150" y="250141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713" name="Google Shape;713;p59"/>
          <p:cNvCxnSpPr>
            <a:stCxn id="714" idx="3"/>
            <a:endCxn id="696" idx="3"/>
          </p:cNvCxnSpPr>
          <p:nvPr/>
        </p:nvCxnSpPr>
        <p:spPr>
          <a:xfrm rot="5400000">
            <a:off x="6149775" y="255961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715" name="Google Shape;7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325" y="27258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9"/>
          <p:cNvSpPr txBox="1"/>
          <p:nvPr/>
        </p:nvSpPr>
        <p:spPr>
          <a:xfrm>
            <a:off x="4265325" y="26911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Butiran Kelayakan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17" name="Google Shape;7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25" y="26496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/>
        </p:nvSpPr>
        <p:spPr>
          <a:xfrm>
            <a:off x="7313325" y="26149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Butiran Kelayakan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9" name="Google Shape;719;p59"/>
          <p:cNvSpPr txBox="1"/>
          <p:nvPr/>
        </p:nvSpPr>
        <p:spPr>
          <a:xfrm>
            <a:off x="433950" y="455125"/>
            <a:ext cx="3153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Pada peringkat ekosistem, ini menghalang penggandaan</a:t>
            </a:r>
            <a:endParaRPr b="0" i="0" sz="2600" u="none" cap="none" strike="noStrike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20" name="Google Shape;72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3725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300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9013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59"/>
          <p:cNvGrpSpPr/>
          <p:nvPr/>
        </p:nvGrpSpPr>
        <p:grpSpPr>
          <a:xfrm>
            <a:off x="2121746" y="3685424"/>
            <a:ext cx="1091294" cy="831194"/>
            <a:chOff x="5768200" y="863030"/>
            <a:chExt cx="2411700" cy="2440381"/>
          </a:xfrm>
        </p:grpSpPr>
        <p:sp>
          <p:nvSpPr>
            <p:cNvPr id="724" name="Google Shape;724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59"/>
          <p:cNvSpPr/>
          <p:nvPr/>
        </p:nvSpPr>
        <p:spPr>
          <a:xfrm>
            <a:off x="2075350" y="2965525"/>
            <a:ext cx="1184100" cy="6339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Pemetaan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3586350" y="385470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Butiran Kewangan</a:t>
            </a: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0" name="Google Shape;73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/>
          <p:nvPr/>
        </p:nvSpPr>
        <p:spPr>
          <a:xfrm>
            <a:off x="0" y="0"/>
            <a:ext cx="294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0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Pemetaan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Syarat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37" name="Google Shape;737;p60"/>
          <p:cNvCxnSpPr/>
          <p:nvPr/>
        </p:nvCxnSpPr>
        <p:spPr>
          <a:xfrm>
            <a:off x="1085850" y="1605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8" name="Google Shape;738;p60"/>
          <p:cNvSpPr/>
          <p:nvPr/>
        </p:nvSpPr>
        <p:spPr>
          <a:xfrm>
            <a:off x="410140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Boleh Dibuktikan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Pengenal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9" name="Google Shape;739;p60"/>
          <p:cNvSpPr txBox="1"/>
          <p:nvPr/>
        </p:nvSpPr>
        <p:spPr>
          <a:xfrm>
            <a:off x="4005625" y="2853025"/>
            <a:ext cx="2072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Satu atau lebih sistem ID/pengenal dengan kapasiti untuk mengesahkan individu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(melalui kata laluan sekali guna mudah alih,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kod QR luar talian,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pengesahan wajah, cap jari/iris, dsb)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60"/>
          <p:cNvSpPr/>
          <p:nvPr/>
        </p:nvSpPr>
        <p:spPr>
          <a:xfrm>
            <a:off x="667635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Pembayaran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Sistem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1" name="Google Shape;741;p60"/>
          <p:cNvSpPr txBox="1"/>
          <p:nvPr/>
        </p:nvSpPr>
        <p:spPr>
          <a:xfrm>
            <a:off x="6596425" y="2853025"/>
            <a:ext cx="207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Satu atau lebih kaedah pembayaran sedia ada/ tukar antara bank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2" name="Google Shape;7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50" y="0"/>
            <a:ext cx="1763725" cy="17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887" y="121150"/>
            <a:ext cx="1763725" cy="1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1"/>
          <p:cNvSpPr/>
          <p:nvPr/>
        </p:nvSpPr>
        <p:spPr>
          <a:xfrm>
            <a:off x="6838275" y="1269963"/>
            <a:ext cx="792000" cy="7560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1"/>
          <p:cNvSpPr/>
          <p:nvPr/>
        </p:nvSpPr>
        <p:spPr>
          <a:xfrm>
            <a:off x="0" y="0"/>
            <a:ext cx="429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1"/>
          <p:cNvSpPr txBox="1"/>
          <p:nvPr/>
        </p:nvSpPr>
        <p:spPr>
          <a:xfrm>
            <a:off x="5048250" y="24706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Dan satu negara boleh mempunyai lebih daripada satu Pemetaan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3" name="Google Shape;753;p61"/>
          <p:cNvCxnSpPr/>
          <p:nvPr/>
        </p:nvCxnSpPr>
        <p:spPr>
          <a:xfrm>
            <a:off x="5657850" y="3587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4" name="Google Shape;754;p61"/>
          <p:cNvSpPr txBox="1"/>
          <p:nvPr/>
        </p:nvSpPr>
        <p:spPr>
          <a:xfrm>
            <a:off x="5011825" y="3994550"/>
            <a:ext cx="3669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Selagi setiapnya tersedia melalui API terbuka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5" name="Google Shape;755;p61"/>
          <p:cNvSpPr txBox="1"/>
          <p:nvPr/>
        </p:nvSpPr>
        <p:spPr>
          <a:xfrm>
            <a:off x="628650" y="20134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Banyak institusi boleh menghoskan Pemetaan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6" name="Google Shape;756;p61"/>
          <p:cNvCxnSpPr/>
          <p:nvPr/>
        </p:nvCxnSpPr>
        <p:spPr>
          <a:xfrm>
            <a:off x="1238250" y="3129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61"/>
          <p:cNvSpPr txBox="1"/>
          <p:nvPr/>
        </p:nvSpPr>
        <p:spPr>
          <a:xfrm>
            <a:off x="266700" y="3613550"/>
            <a:ext cx="4070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Suis Pembayaran, Bank Pusat,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mana-mana program G2P, sebuah jabatan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dengan koleksi program G2P, dsb.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58" name="Google Shape;7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5" y="761775"/>
            <a:ext cx="906700" cy="9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475" y="826125"/>
            <a:ext cx="792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525" y="768774"/>
            <a:ext cx="906700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 txBox="1"/>
          <p:nvPr/>
        </p:nvSpPr>
        <p:spPr>
          <a:xfrm>
            <a:off x="3042025" y="1037475"/>
            <a:ext cx="2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$</a:t>
            </a:r>
            <a:endParaRPr b="1" sz="1200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62" name="Google Shape;762;p61"/>
          <p:cNvSpPr/>
          <p:nvPr/>
        </p:nvSpPr>
        <p:spPr>
          <a:xfrm>
            <a:off x="5908300" y="1346163"/>
            <a:ext cx="792000" cy="756000"/>
          </a:xfrm>
          <a:prstGeom prst="cube">
            <a:avLst>
              <a:gd fmla="val 25000" name="adj"/>
            </a:avLst>
          </a:prstGeom>
          <a:solidFill>
            <a:srgbClr val="336A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6456350" y="613063"/>
            <a:ext cx="792000" cy="7560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6" name="Google Shape;76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2"/>
          <p:cNvSpPr txBox="1"/>
          <p:nvPr/>
        </p:nvSpPr>
        <p:spPr>
          <a:xfrm>
            <a:off x="2152650" y="1099000"/>
            <a:ext cx="62631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Sumber Terbuka boleh digunakan untuk mencipta Pemetaan dengan lebih cepat dan murah, sambil masih mengekalkan kawalan penuh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72" name="Google Shape;772;p62"/>
          <p:cNvCxnSpPr/>
          <p:nvPr/>
        </p:nvCxnSpPr>
        <p:spPr>
          <a:xfrm>
            <a:off x="552450" y="2520200"/>
            <a:ext cx="13185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3" name="Google Shape;773;p62"/>
          <p:cNvSpPr txBox="1"/>
          <p:nvPr/>
        </p:nvSpPr>
        <p:spPr>
          <a:xfrm>
            <a:off x="2152650" y="3163850"/>
            <a:ext cx="5975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Atau anda boleh membina satu dari awal sendiri di rumah atau melalui vendor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4" name="Google Shape;7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75" y="1006363"/>
            <a:ext cx="1025574" cy="1025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62"/>
          <p:cNvGrpSpPr/>
          <p:nvPr/>
        </p:nvGrpSpPr>
        <p:grpSpPr>
          <a:xfrm>
            <a:off x="730005" y="3465666"/>
            <a:ext cx="930193" cy="708687"/>
            <a:chOff x="5768200" y="863030"/>
            <a:chExt cx="2411700" cy="2440381"/>
          </a:xfrm>
        </p:grpSpPr>
        <p:sp>
          <p:nvSpPr>
            <p:cNvPr id="776" name="Google Shape;776;p62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62"/>
          <p:cNvSpPr/>
          <p:nvPr/>
        </p:nvSpPr>
        <p:spPr>
          <a:xfrm>
            <a:off x="730005" y="3160866"/>
            <a:ext cx="930300" cy="401400"/>
          </a:xfrm>
          <a:prstGeom prst="cube">
            <a:avLst>
              <a:gd fmla="val 25000" name="adj"/>
            </a:avLst>
          </a:prstGeom>
          <a:solidFill>
            <a:srgbClr val="8E8DBA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13" y="3692500"/>
            <a:ext cx="665676" cy="6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2" name="Google Shape;78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3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3"/>
          <p:cNvSpPr txBox="1"/>
          <p:nvPr>
            <p:ph type="title"/>
          </p:nvPr>
        </p:nvSpPr>
        <p:spPr>
          <a:xfrm>
            <a:off x="489050" y="1102625"/>
            <a:ext cx="38508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Dalam apa jua cara,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manfaatkan spesifikasi terbuka yang mudah ini</a:t>
            </a:r>
            <a:r>
              <a:rPr b="1" lang="en-GB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untuk Pemetaan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33">
                <a:latin typeface="Outfit"/>
                <a:ea typeface="Outfit"/>
                <a:cs typeface="Outfit"/>
                <a:sym typeface="Outfit"/>
              </a:rPr>
              <a:t>bagi memberikan panduan cara kepada pasukan teknikal anda untuk melaksanakan</a:t>
            </a:r>
            <a:r>
              <a:rPr lang="en-GB" sz="2133">
                <a:latin typeface="Outfit"/>
                <a:ea typeface="Outfit"/>
                <a:cs typeface="Outfit"/>
                <a:sym typeface="Outfit"/>
              </a:rPr>
              <a:t/>
            </a:r>
            <a:endParaRPr sz="2133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9" name="Google Shape;789;p63"/>
          <p:cNvSpPr txBox="1"/>
          <p:nvPr/>
        </p:nvSpPr>
        <p:spPr>
          <a:xfrm>
            <a:off x="4867375" y="2408400"/>
            <a:ext cx="31101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>Dan memastikan kesesuaian di seluruh ekosistem G2P negara anda</a:t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rgbClr val="1212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0" name="Google Shape;790;p63"/>
          <p:cNvSpPr txBox="1"/>
          <p:nvPr/>
        </p:nvSpPr>
        <p:spPr>
          <a:xfrm>
            <a:off x="145150" y="3702900"/>
            <a:ext cx="4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SemiBold"/>
              <a:buNone/>
            </a:pPr>
            <a:r>
              <a:rPr lang="en-GB" sz="12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5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1" name="Google Shape;791;p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600" y="550250"/>
            <a:ext cx="2948778" cy="17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4" name="Google Shape;79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4"/>
          <p:cNvSpPr/>
          <p:nvPr/>
        </p:nvSpPr>
        <p:spPr>
          <a:xfrm>
            <a:off x="0" y="0"/>
            <a:ext cx="9144000" cy="309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 rotWithShape="1">
          <a:blip r:embed="rId3">
            <a:alphaModFix/>
          </a:blip>
          <a:srcRect b="21400" l="0" r="0" t="21394"/>
          <a:stretch/>
        </p:blipFill>
        <p:spPr>
          <a:xfrm>
            <a:off x="0" y="0"/>
            <a:ext cx="9144003" cy="309566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 txBox="1"/>
          <p:nvPr/>
        </p:nvSpPr>
        <p:spPr>
          <a:xfrm>
            <a:off x="827400" y="3344675"/>
            <a:ext cx="734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b="1"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Terima kasih!</a:t>
            </a:r>
            <a:endParaRPr b="1"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lang="en-GB" sz="11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100">
              <a:solidFill>
                <a:srgbClr val="EEFFD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2" name="Google Shape;802;p64"/>
          <p:cNvSpPr txBox="1"/>
          <p:nvPr/>
        </p:nvSpPr>
        <p:spPr>
          <a:xfrm>
            <a:off x="3842425" y="4358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Pusat Infrastruktur Awam Digital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03" name="Google Shape;80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661" y="4422587"/>
            <a:ext cx="442761" cy="4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/>
          <p:nvPr/>
        </p:nvSpPr>
        <p:spPr>
          <a:xfrm>
            <a:off x="6762075" y="0"/>
            <a:ext cx="238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150" y="1098999"/>
            <a:ext cx="1143444" cy="2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Status Quo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50" name="Google Shape;350;p47"/>
          <p:cNvSpPr txBox="1"/>
          <p:nvPr/>
        </p:nvSpPr>
        <p:spPr>
          <a:xfrm>
            <a:off x="476250" y="19142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Program kadangkala mengenakan spesifik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5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mod pembayaran kepada penerima berdasarkan pengaturan mereka</a:t>
            </a:r>
            <a:r>
              <a:rPr b="1" lang="en-GB" sz="25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dengan bank</a:t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51" name="Google Shape;351;p47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2" name="Google Shape;3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975" y="2373570"/>
            <a:ext cx="945149" cy="9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4543400" y="40704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Penerima mempunyai dompet mudah alih/akaun bank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4" name="Google Shape;354;p47"/>
          <p:cNvSpPr/>
          <p:nvPr/>
        </p:nvSpPr>
        <p:spPr>
          <a:xfrm>
            <a:off x="7388725" y="311920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 Kerajaan 1</a:t>
            </a:r>
            <a:endParaRPr b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163" y="1381976"/>
            <a:ext cx="1737225" cy="17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6864625" y="3753100"/>
            <a:ext cx="223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Baharu atau Spesifik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Akaun Bank Diperlukan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(Berdasarkan kerjasama dua hala)</a:t>
            </a:r>
            <a:endParaRPr i="1" sz="1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8"/>
          <p:cNvCxnSpPr/>
          <p:nvPr/>
        </p:nvCxnSpPr>
        <p:spPr>
          <a:xfrm rot="10800000">
            <a:off x="6864075" y="20843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Kelayakan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bank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7" name="Google Shape;367;p48"/>
          <p:cNvGrpSpPr/>
          <p:nvPr/>
        </p:nvGrpSpPr>
        <p:grpSpPr>
          <a:xfrm>
            <a:off x="4842046" y="988699"/>
            <a:ext cx="1091294" cy="1191644"/>
            <a:chOff x="5768200" y="863030"/>
            <a:chExt cx="2411700" cy="3498662"/>
          </a:xfrm>
        </p:grpSpPr>
        <p:sp>
          <p:nvSpPr>
            <p:cNvPr id="368" name="Google Shape;368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1" name="Google Shape;3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/>
          <p:nvPr/>
        </p:nvSpPr>
        <p:spPr>
          <a:xfrm>
            <a:off x="4825500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 Kerajaan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6281013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 Kerajaan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4" name="Google Shape;374;p48"/>
          <p:cNvSpPr/>
          <p:nvPr/>
        </p:nvSpPr>
        <p:spPr>
          <a:xfrm>
            <a:off x="7736538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 Kerajaan n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375" name="Google Shape;375;p48"/>
          <p:cNvGrpSpPr/>
          <p:nvPr/>
        </p:nvGrpSpPr>
        <p:grpSpPr>
          <a:xfrm>
            <a:off x="6289848" y="988699"/>
            <a:ext cx="1091294" cy="1191644"/>
            <a:chOff x="5768200" y="863030"/>
            <a:chExt cx="2411700" cy="3498662"/>
          </a:xfrm>
        </p:grpSpPr>
        <p:sp>
          <p:nvSpPr>
            <p:cNvPr id="376" name="Google Shape;376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8"/>
          <p:cNvGrpSpPr/>
          <p:nvPr/>
        </p:nvGrpSpPr>
        <p:grpSpPr>
          <a:xfrm>
            <a:off x="7813851" y="988699"/>
            <a:ext cx="1091294" cy="1191644"/>
            <a:chOff x="5768200" y="863030"/>
            <a:chExt cx="2411700" cy="3498662"/>
          </a:xfrm>
        </p:grpSpPr>
        <p:sp>
          <p:nvSpPr>
            <p:cNvPr id="380" name="Google Shape;380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6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dk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3" name="Google Shape;383;p48"/>
          <p:cNvCxnSpPr>
            <a:stCxn id="368" idx="3"/>
            <a:endCxn id="371" idx="1"/>
          </p:cNvCxnSpPr>
          <p:nvPr/>
        </p:nvCxnSpPr>
        <p:spPr>
          <a:xfrm flipH="1" rot="-5400000">
            <a:off x="4931651" y="257754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384" name="Google Shape;384;p48"/>
          <p:cNvCxnSpPr>
            <a:stCxn id="380" idx="3"/>
            <a:endCxn id="371" idx="3"/>
          </p:cNvCxnSpPr>
          <p:nvPr/>
        </p:nvCxnSpPr>
        <p:spPr>
          <a:xfrm rot="5400000">
            <a:off x="6759255" y="263574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385" name="Google Shape;3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25" y="2802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4874925" y="2767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Kelayakan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bank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925" y="27258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 txBox="1"/>
          <p:nvPr/>
        </p:nvSpPr>
        <p:spPr>
          <a:xfrm>
            <a:off x="7922925" y="26911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Kelayakan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bank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Status Quo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476250" y="20666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Walaupun mereka boleh menggunakan akaun yang sedia ada, individu biasanya perlu memberikan semula maklumat yang sama kepada setiap program</a:t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91" name="Google Shape;391;p48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2" name="Google Shape;3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3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613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5425" y="4125228"/>
            <a:ext cx="495900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8972" y="1820475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9607" y="1806620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89031" y="1861434"/>
            <a:ext cx="551142" cy="5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49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406" name="Google Shape;406;p49"/>
          <p:cNvSpPr txBox="1"/>
          <p:nvPr/>
        </p:nvSpPr>
        <p:spPr>
          <a:xfrm>
            <a:off x="476250" y="3369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Digitisasi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Pendekatan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07" name="Google Shape;407;p49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9"/>
          <p:cNvSpPr txBox="1"/>
          <p:nvPr>
            <p:ph type="title"/>
          </p:nvPr>
        </p:nvSpPr>
        <p:spPr>
          <a:xfrm>
            <a:off x="387500" y="2253525"/>
            <a:ext cx="37128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Pendekatan standard adalah untuk memusatkan semua maklumat penerima ke dalam pangkalan data bersama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Termasuk butiran akaun bank, maklumat pengenalan, kriteria kelayakan, dll.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09" name="Google Shape;409;p49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9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12" name="Google Shape;412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49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 Kerajaan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Pangkalan Data Penerima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 Kerajaan n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17" name="Google Shape;417;p49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18" name="Google Shape;418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49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9"/>
          <p:cNvCxnSpPr>
            <a:endCxn id="41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22" name="Google Shape;422;p49"/>
          <p:cNvCxnSpPr>
            <a:endCxn id="41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23" name="Google Shape;423;p49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24" name="Google Shape;424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49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Kelayakan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bank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50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39" name="Google Shape;439;p50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50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42" name="Google Shape;442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50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 Kerajaan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Pangkalan Data Penerima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6" name="Google Shape;446;p50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 Kerajaan n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47" name="Google Shape;447;p50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48" name="Google Shape;448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50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50"/>
          <p:cNvCxnSpPr>
            <a:endCxn id="44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52" name="Google Shape;452;p50"/>
          <p:cNvCxnSpPr>
            <a:endCxn id="44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53" name="Google Shape;453;p50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54" name="Google Shape;454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0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Kelayakan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Butiran bank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4" name="Google Shape;464;p50"/>
          <p:cNvSpPr txBox="1"/>
          <p:nvPr/>
        </p:nvSpPr>
        <p:spPr>
          <a:xfrm>
            <a:off x="628650" y="717992"/>
            <a:ext cx="33339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Penyelesaian ini kelihatan baik di atas kertas, tetapi biasanya tidak berfungsi pada skala nasional!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65" name="Google Shape;465;p50"/>
          <p:cNvCxnSpPr/>
          <p:nvPr/>
        </p:nvCxnSpPr>
        <p:spPr>
          <a:xfrm>
            <a:off x="628650" y="26726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/>
        </p:nvSpPr>
        <p:spPr>
          <a:xfrm>
            <a:off x="633250" y="2865300"/>
            <a:ext cx="37137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Sukar untuk dikekalkan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Pangkalan data yang besar dan sukar diurus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Peraturan dinamik &amp; data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Keinginan politik untuk menyelaraskan semua jabatan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6464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1"/>
          <p:cNvSpPr txBox="1"/>
          <p:nvPr>
            <p:ph type="title"/>
          </p:nvPr>
        </p:nvSpPr>
        <p:spPr>
          <a:xfrm>
            <a:off x="599050" y="19577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Sebaliknya, pertimbangkan untuk memisahkan maklumat kelayakan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4867375" y="1957725"/>
            <a:ext cx="284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Daripada</a:t>
            </a:r>
            <a:r>
              <a:rPr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maklumat kewangan</a:t>
            </a:r>
            <a:endParaRPr sz="2800"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145150" y="4160100"/>
            <a:ext cx="4158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Berbeza antara jabatan;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Biarkan dalam kawalan jabatan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4867375" y="41601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Minimum &amp; konsisten antara jabatan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76" name="Google Shape;4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75" y="759245"/>
            <a:ext cx="945149" cy="9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375" y="732875"/>
            <a:ext cx="997875" cy="9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/>
          <p:nvPr/>
        </p:nvSpPr>
        <p:spPr>
          <a:xfrm>
            <a:off x="379423" y="1368025"/>
            <a:ext cx="36501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Manfaatkan</a:t>
            </a:r>
            <a:endParaRPr b="1" sz="2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Pendekatan Infrastruktur Awam Digital (DPI) kepada G2P</a:t>
            </a: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29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6" name="Google Shape;486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4968297" y="1090450"/>
            <a:ext cx="37938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Pisahkan masalah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Cipta utiliti minimal, boleh digunakan semula, yang menjaga privasi di seluruh jabatan menggunakan API terbuka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000">
                <a:solidFill>
                  <a:srgbClr val="8E8DBA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Berikan individu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pilihan akaun &amp;</a:t>
            </a:r>
            <a:r>
              <a:rPr b="1" lang="en-GB" sz="20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aksesibiliti melalui pelbagai mod pembayaran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488" name="Google Shape;4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612" y="4596662"/>
            <a:ext cx="365900" cy="4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/>
          <p:nvPr/>
        </p:nvSpPr>
        <p:spPr>
          <a:xfrm>
            <a:off x="3202000" y="0"/>
            <a:ext cx="2741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3534249" y="2443350"/>
            <a:ext cx="22488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Pendaftaran 4-medan yang membolehkan mana-mana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program kerajaan menghantar wang kepada penerima menggunakan hanya pengenalan*</a:t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98" name="Google Shape;498;p53"/>
          <p:cNvSpPr/>
          <p:nvPr/>
        </p:nvSpPr>
        <p:spPr>
          <a:xfrm>
            <a:off x="6250000" y="0"/>
            <a:ext cx="258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379423" y="3273025"/>
            <a:ext cx="365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6582249" y="1909950"/>
            <a:ext cx="22488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Salah satu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Blok Bangunan G2P Connect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pelan terbuka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3C47D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8E8DBA"/>
                </a:solidFill>
                <a:latin typeface="Outfit SemiBold"/>
                <a:ea typeface="Outfit SemiBold"/>
                <a:cs typeface="Outfit SemiBold"/>
                <a:sym typeface="Outfi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https://github.com/G2P-Connect</a:t>
            </a:r>
            <a:endParaRPr sz="1100">
              <a:solidFill>
                <a:srgbClr val="8E8DBA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609775" y="1563688"/>
            <a:ext cx="2134800" cy="20379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2" name="Google Shape;502;p53"/>
          <p:cNvSpPr txBox="1"/>
          <p:nvPr/>
        </p:nvSpPr>
        <p:spPr>
          <a:xfrm>
            <a:off x="745000" y="2319013"/>
            <a:ext cx="1366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Kewangan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Alamat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Pemetaan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3" name="Google Shape;5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150" y="363912"/>
            <a:ext cx="668504" cy="17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745" y="701513"/>
            <a:ext cx="1061985" cy="10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/>
          <p:nvPr/>
        </p:nvSpPr>
        <p:spPr>
          <a:xfrm>
            <a:off x="4243475" y="1159975"/>
            <a:ext cx="400200" cy="227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"/>
          <p:cNvSpPr txBox="1"/>
          <p:nvPr/>
        </p:nvSpPr>
        <p:spPr>
          <a:xfrm>
            <a:off x="303225" y="3619950"/>
            <a:ext cx="23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Kadangkala dirujuk sebagai</a:t>
            </a: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Pemetaan Akaun Kewangan</a:t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7" name="Google Shape;507;p53"/>
          <p:cNvSpPr txBox="1"/>
          <p:nvPr/>
        </p:nvSpPr>
        <p:spPr>
          <a:xfrm>
            <a:off x="3202000" y="478657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Outfit"/>
                <a:ea typeface="Outfit"/>
                <a:cs typeface="Outfit"/>
                <a:sym typeface="Outfit"/>
              </a:rPr>
              <a:t>*Nota: Seni bina membenarkan apa-apa pengenalan yang boleh disahkan digunakan, contohnya ID unik, ID kebangsaan, ID perlindungan sosial, nombor mudah alih, dll.</a:t>
            </a:r>
            <a:r>
              <a:rPr b="1" lang="en-GB" sz="700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700">
                <a:latin typeface="Outfit"/>
                <a:ea typeface="Outfit"/>
                <a:cs typeface="Outfit"/>
                <a:sym typeface="Outfit"/>
              </a:rPr>
              <a:t/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0" name="Google Shape;5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4"/>
          <p:cNvSpPr txBox="1"/>
          <p:nvPr>
            <p:ph type="title"/>
          </p:nvPr>
        </p:nvSpPr>
        <p:spPr>
          <a:xfrm>
            <a:off x="535800" y="2200750"/>
            <a:ext cx="48231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Pengganti Alamat Kewangan membolehkan penerima mengakses wang secara interoperable di mana-mana jenis akaun - mencipta pilihan</a:t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31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700" y="2635675"/>
            <a:ext cx="1290100" cy="12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399" y="2635675"/>
            <a:ext cx="1236175" cy="12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6000425" y="925900"/>
            <a:ext cx="25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Alamat Kewangan</a:t>
            </a:r>
            <a:endParaRPr b="1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Outfit"/>
                <a:ea typeface="Outfit"/>
                <a:cs typeface="Outfit"/>
                <a:sym typeface="Outfit"/>
              </a:rPr>
              <a:t>(Nombor ID; Nombor Mudah Alih; Nama@namabank; dll)</a:t>
            </a:r>
            <a:r>
              <a:rPr i="1" lang="en-GB">
                <a:latin typeface="Outfit"/>
                <a:ea typeface="Outfit"/>
                <a:cs typeface="Outfit"/>
                <a:sym typeface="Outfit"/>
              </a:rPr>
              <a:t/>
            </a:r>
            <a:endParaRPr b="1" i="1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20" name="Google Shape;520;p54"/>
          <p:cNvCxnSpPr/>
          <p:nvPr/>
        </p:nvCxnSpPr>
        <p:spPr>
          <a:xfrm flipH="1">
            <a:off x="6331382" y="1716350"/>
            <a:ext cx="8655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4"/>
          <p:cNvCxnSpPr/>
          <p:nvPr/>
        </p:nvCxnSpPr>
        <p:spPr>
          <a:xfrm>
            <a:off x="7196882" y="1716350"/>
            <a:ext cx="9642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2" name="Google Shape;522;p54"/>
          <p:cNvSpPr txBox="1"/>
          <p:nvPr/>
        </p:nvSpPr>
        <p:spPr>
          <a:xfrm>
            <a:off x="7954700" y="3878975"/>
            <a:ext cx="6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5973500" y="3878975"/>
            <a:ext cx="104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Dompet Mudah Alih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6" name="Google Shape;52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57738"/>
      </a:accent3>
      <a:accent4>
        <a:srgbClr val="4A6AFF"/>
      </a:accent4>
      <a:accent5>
        <a:srgbClr val="FAC646"/>
      </a:accent5>
      <a:accent6>
        <a:srgbClr val="41329C"/>
      </a:accent6>
      <a:hlink>
        <a:srgbClr val="121212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FAC646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